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Now Bold" panose="020B0604020202020204" charset="-94"/>
      <p:regular r:id="rId16"/>
    </p:embeddedFont>
    <p:embeddedFont>
      <p:font typeface="DM Sans" panose="020B0604020202020204" charset="-94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 Bold" panose="020B0604020202020204" charset="-94"/>
      <p:regular r:id="rId22"/>
    </p:embeddedFont>
    <p:embeddedFont>
      <p:font typeface="DM Sans Italics" panose="020B0604020202020204" charset="-94"/>
      <p:regular r:id="rId23"/>
    </p:embeddedFont>
    <p:embeddedFont>
      <p:font typeface="Asap" panose="020B0604020202020204" charset="-9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jpeg"/><Relationship Id="rId7" Type="http://schemas.openxmlformats.org/officeDocument/2006/relationships/image" Target="../media/image31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30.jpeg"/><Relationship Id="rId9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1.svg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54.svg"/><Relationship Id="rId4" Type="http://schemas.openxmlformats.org/officeDocument/2006/relationships/image" Target="../media/image18.jpe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image" Target="../media/image74.svg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47" Type="http://schemas.openxmlformats.org/officeDocument/2006/relationships/image" Target="../media/image100.svg"/><Relationship Id="rId50" Type="http://schemas.openxmlformats.org/officeDocument/2006/relationships/image" Target="../media/image58.png"/><Relationship Id="rId55" Type="http://schemas.openxmlformats.org/officeDocument/2006/relationships/image" Target="../media/image108.svg"/><Relationship Id="rId63" Type="http://schemas.openxmlformats.org/officeDocument/2006/relationships/image" Target="../media/image116.svg"/><Relationship Id="rId68" Type="http://schemas.openxmlformats.org/officeDocument/2006/relationships/image" Target="../media/image67.png"/><Relationship Id="rId76" Type="http://schemas.openxmlformats.org/officeDocument/2006/relationships/image" Target="../media/image71.png"/><Relationship Id="rId84" Type="http://schemas.openxmlformats.org/officeDocument/2006/relationships/image" Target="../media/image75.png"/><Relationship Id="rId89" Type="http://schemas.openxmlformats.org/officeDocument/2006/relationships/image" Target="../media/image142.svg"/><Relationship Id="rId97" Type="http://schemas.openxmlformats.org/officeDocument/2006/relationships/image" Target="../media/image150.svg"/><Relationship Id="rId7" Type="http://schemas.openxmlformats.org/officeDocument/2006/relationships/image" Target="../media/image60.svg"/><Relationship Id="rId71" Type="http://schemas.openxmlformats.org/officeDocument/2006/relationships/image" Target="../media/image124.svg"/><Relationship Id="rId92" Type="http://schemas.openxmlformats.org/officeDocument/2006/relationships/image" Target="../media/image79.png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29" Type="http://schemas.openxmlformats.org/officeDocument/2006/relationships/image" Target="../media/image82.svg"/><Relationship Id="rId11" Type="http://schemas.openxmlformats.org/officeDocument/2006/relationships/image" Target="../media/image64.svg"/><Relationship Id="rId24" Type="http://schemas.openxmlformats.org/officeDocument/2006/relationships/image" Target="../media/image45.png"/><Relationship Id="rId32" Type="http://schemas.openxmlformats.org/officeDocument/2006/relationships/image" Target="../media/image49.png"/><Relationship Id="rId37" Type="http://schemas.openxmlformats.org/officeDocument/2006/relationships/image" Target="../media/image90.svg"/><Relationship Id="rId40" Type="http://schemas.openxmlformats.org/officeDocument/2006/relationships/image" Target="../media/image53.png"/><Relationship Id="rId45" Type="http://schemas.openxmlformats.org/officeDocument/2006/relationships/image" Target="../media/image98.svg"/><Relationship Id="rId53" Type="http://schemas.openxmlformats.org/officeDocument/2006/relationships/image" Target="../media/image106.svg"/><Relationship Id="rId58" Type="http://schemas.openxmlformats.org/officeDocument/2006/relationships/image" Target="../media/image62.png"/><Relationship Id="rId66" Type="http://schemas.openxmlformats.org/officeDocument/2006/relationships/image" Target="../media/image66.png"/><Relationship Id="rId74" Type="http://schemas.openxmlformats.org/officeDocument/2006/relationships/image" Target="../media/image70.png"/><Relationship Id="rId79" Type="http://schemas.openxmlformats.org/officeDocument/2006/relationships/image" Target="../media/image132.svg"/><Relationship Id="rId87" Type="http://schemas.openxmlformats.org/officeDocument/2006/relationships/image" Target="../media/image140.svg"/><Relationship Id="rId5" Type="http://schemas.openxmlformats.org/officeDocument/2006/relationships/image" Target="../media/image58.svg"/><Relationship Id="rId61" Type="http://schemas.openxmlformats.org/officeDocument/2006/relationships/image" Target="../media/image114.svg"/><Relationship Id="rId82" Type="http://schemas.openxmlformats.org/officeDocument/2006/relationships/image" Target="../media/image74.png"/><Relationship Id="rId90" Type="http://schemas.openxmlformats.org/officeDocument/2006/relationships/image" Target="../media/image78.png"/><Relationship Id="rId95" Type="http://schemas.openxmlformats.org/officeDocument/2006/relationships/image" Target="../media/image148.svg"/><Relationship Id="rId19" Type="http://schemas.openxmlformats.org/officeDocument/2006/relationships/image" Target="../media/image72.svg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image" Target="../media/image80.svg"/><Relationship Id="rId30" Type="http://schemas.openxmlformats.org/officeDocument/2006/relationships/image" Target="../media/image48.png"/><Relationship Id="rId35" Type="http://schemas.openxmlformats.org/officeDocument/2006/relationships/image" Target="../media/image88.svg"/><Relationship Id="rId43" Type="http://schemas.openxmlformats.org/officeDocument/2006/relationships/image" Target="../media/image96.svg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64" Type="http://schemas.openxmlformats.org/officeDocument/2006/relationships/image" Target="../media/image65.png"/><Relationship Id="rId69" Type="http://schemas.openxmlformats.org/officeDocument/2006/relationships/image" Target="../media/image122.svg"/><Relationship Id="rId77" Type="http://schemas.openxmlformats.org/officeDocument/2006/relationships/image" Target="../media/image130.svg"/><Relationship Id="rId8" Type="http://schemas.openxmlformats.org/officeDocument/2006/relationships/image" Target="../media/image37.png"/><Relationship Id="rId51" Type="http://schemas.openxmlformats.org/officeDocument/2006/relationships/image" Target="../media/image104.svg"/><Relationship Id="rId72" Type="http://schemas.openxmlformats.org/officeDocument/2006/relationships/image" Target="../media/image69.png"/><Relationship Id="rId80" Type="http://schemas.openxmlformats.org/officeDocument/2006/relationships/image" Target="../media/image73.png"/><Relationship Id="rId85" Type="http://schemas.openxmlformats.org/officeDocument/2006/relationships/image" Target="../media/image138.svg"/><Relationship Id="rId93" Type="http://schemas.openxmlformats.org/officeDocument/2006/relationships/image" Target="../media/image146.svg"/><Relationship Id="rId3" Type="http://schemas.openxmlformats.org/officeDocument/2006/relationships/image" Target="../media/image56.svg"/><Relationship Id="rId12" Type="http://schemas.openxmlformats.org/officeDocument/2006/relationships/image" Target="../media/image39.png"/><Relationship Id="rId17" Type="http://schemas.openxmlformats.org/officeDocument/2006/relationships/image" Target="../media/image70.svg"/><Relationship Id="rId25" Type="http://schemas.openxmlformats.org/officeDocument/2006/relationships/image" Target="../media/image78.svg"/><Relationship Id="rId33" Type="http://schemas.openxmlformats.org/officeDocument/2006/relationships/image" Target="../media/image86.svg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image" Target="../media/image112.svg"/><Relationship Id="rId67" Type="http://schemas.openxmlformats.org/officeDocument/2006/relationships/image" Target="../media/image120.svg"/><Relationship Id="rId20" Type="http://schemas.openxmlformats.org/officeDocument/2006/relationships/image" Target="../media/image43.png"/><Relationship Id="rId41" Type="http://schemas.openxmlformats.org/officeDocument/2006/relationships/image" Target="../media/image94.svg"/><Relationship Id="rId54" Type="http://schemas.openxmlformats.org/officeDocument/2006/relationships/image" Target="../media/image60.png"/><Relationship Id="rId62" Type="http://schemas.openxmlformats.org/officeDocument/2006/relationships/image" Target="../media/image64.png"/><Relationship Id="rId70" Type="http://schemas.openxmlformats.org/officeDocument/2006/relationships/image" Target="../media/image68.png"/><Relationship Id="rId75" Type="http://schemas.openxmlformats.org/officeDocument/2006/relationships/image" Target="../media/image128.svg"/><Relationship Id="rId83" Type="http://schemas.openxmlformats.org/officeDocument/2006/relationships/image" Target="../media/image136.svg"/><Relationship Id="rId88" Type="http://schemas.openxmlformats.org/officeDocument/2006/relationships/image" Target="../media/image77.png"/><Relationship Id="rId91" Type="http://schemas.openxmlformats.org/officeDocument/2006/relationships/image" Target="../media/image144.svg"/><Relationship Id="rId9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5" Type="http://schemas.openxmlformats.org/officeDocument/2006/relationships/image" Target="../media/image68.svg"/><Relationship Id="rId23" Type="http://schemas.openxmlformats.org/officeDocument/2006/relationships/image" Target="../media/image76.svg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image" Target="../media/image102.svg"/><Relationship Id="rId57" Type="http://schemas.openxmlformats.org/officeDocument/2006/relationships/image" Target="../media/image110.svg"/><Relationship Id="rId10" Type="http://schemas.openxmlformats.org/officeDocument/2006/relationships/image" Target="../media/image38.png"/><Relationship Id="rId31" Type="http://schemas.openxmlformats.org/officeDocument/2006/relationships/image" Target="../media/image84.svg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65" Type="http://schemas.openxmlformats.org/officeDocument/2006/relationships/image" Target="../media/image118.svg"/><Relationship Id="rId73" Type="http://schemas.openxmlformats.org/officeDocument/2006/relationships/image" Target="../media/image126.svg"/><Relationship Id="rId78" Type="http://schemas.openxmlformats.org/officeDocument/2006/relationships/image" Target="../media/image72.png"/><Relationship Id="rId81" Type="http://schemas.openxmlformats.org/officeDocument/2006/relationships/image" Target="../media/image134.svg"/><Relationship Id="rId86" Type="http://schemas.openxmlformats.org/officeDocument/2006/relationships/image" Target="../media/image76.png"/><Relationship Id="rId94" Type="http://schemas.openxmlformats.org/officeDocument/2006/relationships/image" Target="../media/image80.png"/><Relationship Id="rId4" Type="http://schemas.openxmlformats.org/officeDocument/2006/relationships/image" Target="../media/image35.png"/><Relationship Id="rId9" Type="http://schemas.openxmlformats.org/officeDocument/2006/relationships/image" Target="../media/image62.svg"/><Relationship Id="rId13" Type="http://schemas.openxmlformats.org/officeDocument/2006/relationships/image" Target="../media/image66.svg"/><Relationship Id="rId18" Type="http://schemas.openxmlformats.org/officeDocument/2006/relationships/image" Target="../media/image42.png"/><Relationship Id="rId39" Type="http://schemas.openxmlformats.org/officeDocument/2006/relationships/image" Target="../media/image9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2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573748" y="7036704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EMİNE CANSU TÜRKKAN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3748" y="3615629"/>
            <a:ext cx="10959085" cy="343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Asap"/>
                <a:ea typeface="Asap"/>
                <a:cs typeface="Asap"/>
                <a:sym typeface="Asap"/>
              </a:rPr>
              <a:t>CANCODE</a:t>
            </a:r>
          </a:p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Asap"/>
                <a:ea typeface="Asap"/>
                <a:cs typeface="Asap"/>
                <a:sym typeface="Asap"/>
              </a:rPr>
              <a:t>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98623" y="1245875"/>
            <a:ext cx="2126388" cy="78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1" spc="-50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Studio </a:t>
            </a:r>
            <a:r>
              <a:rPr lang="tr-TR" sz="2545" i="1" spc="-50" dirty="0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Cancode</a:t>
            </a:r>
            <a:endParaRPr lang="en-US" sz="2545" i="1" spc="-50" dirty="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5356" y="1718581"/>
            <a:ext cx="8197288" cy="247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537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TRANSPARENCY PRINCIPLE</a:t>
            </a:r>
          </a:p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endParaRPr lang="en-US" sz="5376" b="1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75257" y="3779064"/>
            <a:ext cx="13937486" cy="4747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endParaRPr/>
          </a:p>
          <a:p>
            <a:pPr algn="ctr">
              <a:lnSpc>
                <a:spcPts val="4339"/>
              </a:lnSpc>
            </a:pPr>
            <a:r>
              <a:rPr lang="en-US" sz="3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Transparency: Data and Model Explainability</a:t>
            </a:r>
          </a:p>
          <a:p>
            <a:pPr algn="ctr">
              <a:lnSpc>
                <a:spcPts val="4339"/>
              </a:lnSpc>
            </a:pPr>
            <a:endParaRPr lang="en-US" sz="314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78908" lvl="1" indent="-339454" algn="ctr">
              <a:lnSpc>
                <a:spcPts val="4339"/>
              </a:lnSpc>
              <a:buFont typeface="Arial"/>
              <a:buChar char="•"/>
            </a:pPr>
            <a:r>
              <a:rPr lang="en-US" sz="3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Transparency in Data Usage:</a:t>
            </a:r>
          </a:p>
          <a:p>
            <a:pPr marL="1357816" lvl="2" indent="-452605" algn="ctr">
              <a:lnSpc>
                <a:spcPts val="4339"/>
              </a:lnSpc>
              <a:buFont typeface="Arial"/>
              <a:buChar char="⚬"/>
            </a:pPr>
            <a:r>
              <a:rPr lang="en-US" sz="3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Informing customers about what data is collected and why.</a:t>
            </a:r>
          </a:p>
          <a:p>
            <a:pPr marL="678908" lvl="1" indent="-339454" algn="ctr">
              <a:lnSpc>
                <a:spcPts val="4339"/>
              </a:lnSpc>
              <a:buFont typeface="Arial"/>
              <a:buChar char="•"/>
            </a:pPr>
            <a:r>
              <a:rPr lang="en-US" sz="3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 Explainability:</a:t>
            </a:r>
          </a:p>
          <a:p>
            <a:pPr marL="1357816" lvl="2" indent="-452605" algn="ctr">
              <a:lnSpc>
                <a:spcPts val="4339"/>
              </a:lnSpc>
              <a:buFont typeface="Arial"/>
              <a:buChar char="⚬"/>
            </a:pPr>
            <a:r>
              <a:rPr lang="en-US" sz="3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Explaining the reasoning behind AI decisions.</a:t>
            </a:r>
          </a:p>
          <a:p>
            <a:pPr marL="1357816" lvl="2" indent="-452605" algn="ctr">
              <a:lnSpc>
                <a:spcPts val="4339"/>
              </a:lnSpc>
              <a:spcBef>
                <a:spcPct val="0"/>
              </a:spcBef>
              <a:buFont typeface="Arial"/>
              <a:buChar char="⚬"/>
            </a:pPr>
            <a:r>
              <a:rPr lang="en-US" sz="3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Tools: SHAP, LIME for model analysis.</a:t>
            </a:r>
          </a:p>
          <a:p>
            <a:pPr marL="0" lvl="0" indent="0" algn="ctr">
              <a:lnSpc>
                <a:spcPts val="3235"/>
              </a:lnSpc>
              <a:spcBef>
                <a:spcPct val="0"/>
              </a:spcBef>
            </a:pPr>
            <a:endParaRPr lang="en-US" sz="314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45356" y="1718581"/>
            <a:ext cx="8197288" cy="247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537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ACCOUNTABILITY PRINCIPLE</a:t>
            </a:r>
          </a:p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endParaRPr lang="en-US" sz="5376" b="1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75257" y="3779064"/>
            <a:ext cx="13937486" cy="366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1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Accountability: Responsibility for Data and Models</a:t>
            </a:r>
          </a:p>
          <a:p>
            <a:pPr algn="ctr">
              <a:lnSpc>
                <a:spcPts val="4339"/>
              </a:lnSpc>
            </a:pPr>
            <a:r>
              <a:rPr lang="en-US" sz="31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Subtitles:</a:t>
            </a:r>
          </a:p>
          <a:p>
            <a:pPr marL="678908" lvl="1" indent="-339454" algn="ctr">
              <a:lnSpc>
                <a:spcPts val="4339"/>
              </a:lnSpc>
              <a:buFont typeface="Arial"/>
              <a:buChar char="•"/>
            </a:pPr>
            <a:r>
              <a:rPr lang="en-US" sz="31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Handling Errors and Challenges:</a:t>
            </a:r>
          </a:p>
          <a:p>
            <a:pPr marL="1357816" lvl="2" indent="-452605" algn="ctr">
              <a:lnSpc>
                <a:spcPts val="4339"/>
              </a:lnSpc>
              <a:buFont typeface="Arial"/>
              <a:buChar char="⚬"/>
            </a:pPr>
            <a:r>
              <a:rPr lang="en-US" sz="3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Analyzing and correcting the impact of incorrect decisions.</a:t>
            </a:r>
          </a:p>
          <a:p>
            <a:pPr marL="678908" lvl="1" indent="-339454" algn="ctr">
              <a:lnSpc>
                <a:spcPts val="4339"/>
              </a:lnSpc>
              <a:buFont typeface="Arial"/>
              <a:buChar char="•"/>
            </a:pPr>
            <a:r>
              <a:rPr lang="en-US" sz="314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Monitoring and Reporting:</a:t>
            </a:r>
          </a:p>
          <a:p>
            <a:pPr marL="1357816" lvl="2" indent="-452605" algn="ctr">
              <a:lnSpc>
                <a:spcPts val="4339"/>
              </a:lnSpc>
              <a:spcBef>
                <a:spcPct val="0"/>
              </a:spcBef>
              <a:buFont typeface="Arial"/>
              <a:buChar char="⚬"/>
            </a:pPr>
            <a:r>
              <a:rPr lang="en-US" sz="314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Conducting periodic audits and providing reports to regulators.</a:t>
            </a:r>
          </a:p>
          <a:p>
            <a:pPr marL="0" lvl="0" indent="0" algn="ctr">
              <a:lnSpc>
                <a:spcPts val="3235"/>
              </a:lnSpc>
              <a:spcBef>
                <a:spcPct val="0"/>
              </a:spcBef>
            </a:pPr>
            <a:endParaRPr lang="en-US" sz="3144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23064" y="3893230"/>
            <a:ext cx="2845162" cy="4381054"/>
            <a:chOff x="0" y="0"/>
            <a:chExt cx="862412" cy="1327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692484" y="4112787"/>
            <a:ext cx="2448475" cy="243891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712" r="-2471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721419" y="3893230"/>
            <a:ext cx="2845162" cy="4381054"/>
            <a:chOff x="0" y="0"/>
            <a:chExt cx="862412" cy="1327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920368" y="4129212"/>
            <a:ext cx="2448475" cy="2438911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6760" r="223" b="-16760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19774" y="3893230"/>
            <a:ext cx="2845162" cy="4381054"/>
            <a:chOff x="0" y="0"/>
            <a:chExt cx="862412" cy="13279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1327963"/>
            </a:xfrm>
            <a:custGeom>
              <a:avLst/>
              <a:gdLst/>
              <a:ahLst/>
              <a:cxnLst/>
              <a:rect l="l" t="t" r="r" b="b"/>
              <a:pathLst>
                <a:path w="862412" h="1327963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089194" y="4112787"/>
            <a:ext cx="2448475" cy="2438911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24999" r="223" b="-24999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4523064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721419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919774" y="8274283"/>
            <a:ext cx="2845162" cy="301305"/>
          </a:xfrm>
          <a:custGeom>
            <a:avLst/>
            <a:gdLst/>
            <a:ahLst/>
            <a:cxnLst/>
            <a:rect l="l" t="t" r="r" b="b"/>
            <a:pathLst>
              <a:path w="2845162" h="301305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690640" y="-1543050"/>
            <a:ext cx="19210521" cy="4453378"/>
            <a:chOff x="0" y="0"/>
            <a:chExt cx="5059561" cy="11729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59561" cy="1172906"/>
            </a:xfrm>
            <a:custGeom>
              <a:avLst/>
              <a:gdLst/>
              <a:ahLst/>
              <a:cxnLst/>
              <a:rect l="l" t="t" r="r" b="b"/>
              <a:pathLst>
                <a:path w="5059561" h="1172906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63441" y="-390286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398071" y="-136788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919280" y="1626663"/>
            <a:ext cx="1045065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670331" y="6730047"/>
            <a:ext cx="2470628" cy="74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Olivia </a:t>
            </a:r>
          </a:p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Wilson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864407" y="7734806"/>
            <a:ext cx="2082476" cy="27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Data Scientist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95227" y="6568122"/>
            <a:ext cx="1817546" cy="111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Emine Cansu Türkkan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675167" y="7651993"/>
            <a:ext cx="3053935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tr-TR" sz="1857" spc="92" dirty="0" smtClean="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Manager </a:t>
            </a:r>
          </a:p>
          <a:p>
            <a:pPr algn="ctr">
              <a:lnSpc>
                <a:spcPts val="2229"/>
              </a:lnSpc>
            </a:pPr>
            <a:r>
              <a:rPr lang="tr-TR" sz="1857" spc="92" dirty="0" smtClean="0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(Data Engineer)</a:t>
            </a:r>
            <a:endParaRPr lang="en-US" sz="1857" spc="92" dirty="0">
              <a:solidFill>
                <a:srgbClr val="4BD1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433582" y="6730047"/>
            <a:ext cx="1817546" cy="74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Claudia Alves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01117" y="7651993"/>
            <a:ext cx="2082476" cy="55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Database Administrators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55514" y="5730689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 with us.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5514" y="2764429"/>
            <a:ext cx="10434893" cy="263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3"/>
              </a:lnSpc>
            </a:pPr>
            <a:r>
              <a:rPr lang="en-US" sz="7530" b="1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Watching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36813" y="1884522"/>
            <a:ext cx="1810574" cy="68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2167" i="1" spc="-43" dirty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Studio </a:t>
            </a:r>
            <a:r>
              <a:rPr lang="tr-TR" sz="2167" i="1" spc="-43" dirty="0" smtClean="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Cancode</a:t>
            </a:r>
            <a:endParaRPr lang="en-US" sz="2167" i="1" spc="-43" dirty="0">
              <a:solidFill>
                <a:srgbClr val="56AEFF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264153" y="1800947"/>
            <a:ext cx="720510" cy="835374"/>
          </a:xfrm>
          <a:custGeom>
            <a:avLst/>
            <a:gdLst/>
            <a:ahLst/>
            <a:cxnLst/>
            <a:rect l="l" t="t" r="r" b="b"/>
            <a:pathLst>
              <a:path w="720510" h="835374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64153" y="6653048"/>
            <a:ext cx="673858" cy="673858"/>
          </a:xfrm>
          <a:custGeom>
            <a:avLst/>
            <a:gdLst/>
            <a:ahLst/>
            <a:cxnLst/>
            <a:rect l="l" t="t" r="r" b="b"/>
            <a:pathLst>
              <a:path w="673858" h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55514" y="7632127"/>
            <a:ext cx="682497" cy="682497"/>
          </a:xfrm>
          <a:custGeom>
            <a:avLst/>
            <a:gdLst/>
            <a:ahLst/>
            <a:cxnLst/>
            <a:rect l="l" t="t" r="r" b="b"/>
            <a:pathLst>
              <a:path w="682497" h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101701" y="7755632"/>
            <a:ext cx="6289212" cy="4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cansuturkkan@cancode.com.tr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1701" y="6804122"/>
            <a:ext cx="3081187" cy="435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+123-456-7890</a:t>
            </a:r>
          </a:p>
        </p:txBody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7169" y="3038939"/>
            <a:ext cx="559773" cy="712674"/>
          </a:xfrm>
          <a:custGeom>
            <a:avLst/>
            <a:gdLst/>
            <a:ahLst/>
            <a:cxnLst/>
            <a:rect l="l" t="t" r="r" b="b"/>
            <a:pathLst>
              <a:path w="559773" h="712674">
                <a:moveTo>
                  <a:pt x="0" y="0"/>
                </a:moveTo>
                <a:lnTo>
                  <a:pt x="559773" y="0"/>
                </a:lnTo>
                <a:lnTo>
                  <a:pt x="559773" y="712673"/>
                </a:lnTo>
                <a:lnTo>
                  <a:pt x="0" y="712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03957" y="3022795"/>
            <a:ext cx="808743" cy="788157"/>
          </a:xfrm>
          <a:custGeom>
            <a:avLst/>
            <a:gdLst/>
            <a:ahLst/>
            <a:cxnLst/>
            <a:rect l="l" t="t" r="r" b="b"/>
            <a:pathLst>
              <a:path w="808743" h="788157">
                <a:moveTo>
                  <a:pt x="0" y="0"/>
                </a:moveTo>
                <a:lnTo>
                  <a:pt x="808743" y="0"/>
                </a:lnTo>
                <a:lnTo>
                  <a:pt x="808743" y="788157"/>
                </a:lnTo>
                <a:lnTo>
                  <a:pt x="0" y="788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70343" y="2977353"/>
            <a:ext cx="786583" cy="853295"/>
          </a:xfrm>
          <a:custGeom>
            <a:avLst/>
            <a:gdLst/>
            <a:ahLst/>
            <a:cxnLst/>
            <a:rect l="l" t="t" r="r" b="b"/>
            <a:pathLst>
              <a:path w="786583" h="853295">
                <a:moveTo>
                  <a:pt x="0" y="0"/>
                </a:moveTo>
                <a:lnTo>
                  <a:pt x="786583" y="0"/>
                </a:lnTo>
                <a:lnTo>
                  <a:pt x="786583" y="853295"/>
                </a:lnTo>
                <a:lnTo>
                  <a:pt x="0" y="853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32011" y="2912843"/>
            <a:ext cx="913512" cy="838770"/>
          </a:xfrm>
          <a:custGeom>
            <a:avLst/>
            <a:gdLst/>
            <a:ahLst/>
            <a:cxnLst/>
            <a:rect l="l" t="t" r="r" b="b"/>
            <a:pathLst>
              <a:path w="913512" h="838770">
                <a:moveTo>
                  <a:pt x="0" y="0"/>
                </a:moveTo>
                <a:lnTo>
                  <a:pt x="913512" y="0"/>
                </a:lnTo>
                <a:lnTo>
                  <a:pt x="913512" y="838769"/>
                </a:lnTo>
                <a:lnTo>
                  <a:pt x="0" y="838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72769" y="3069922"/>
            <a:ext cx="629328" cy="760726"/>
          </a:xfrm>
          <a:custGeom>
            <a:avLst/>
            <a:gdLst/>
            <a:ahLst/>
            <a:cxnLst/>
            <a:rect l="l" t="t" r="r" b="b"/>
            <a:pathLst>
              <a:path w="629328" h="760726">
                <a:moveTo>
                  <a:pt x="0" y="0"/>
                </a:moveTo>
                <a:lnTo>
                  <a:pt x="629328" y="0"/>
                </a:lnTo>
                <a:lnTo>
                  <a:pt x="629328" y="760726"/>
                </a:lnTo>
                <a:lnTo>
                  <a:pt x="0" y="760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35206" y="5494550"/>
            <a:ext cx="699051" cy="799330"/>
          </a:xfrm>
          <a:custGeom>
            <a:avLst/>
            <a:gdLst/>
            <a:ahLst/>
            <a:cxnLst/>
            <a:rect l="l" t="t" r="r" b="b"/>
            <a:pathLst>
              <a:path w="699051" h="799330">
                <a:moveTo>
                  <a:pt x="0" y="0"/>
                </a:moveTo>
                <a:lnTo>
                  <a:pt x="699050" y="0"/>
                </a:lnTo>
                <a:lnTo>
                  <a:pt x="699050" y="799330"/>
                </a:lnTo>
                <a:lnTo>
                  <a:pt x="0" y="7993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45504" y="5477408"/>
            <a:ext cx="771522" cy="742064"/>
          </a:xfrm>
          <a:custGeom>
            <a:avLst/>
            <a:gdLst/>
            <a:ahLst/>
            <a:cxnLst/>
            <a:rect l="l" t="t" r="r" b="b"/>
            <a:pathLst>
              <a:path w="771522" h="742064">
                <a:moveTo>
                  <a:pt x="0" y="0"/>
                </a:moveTo>
                <a:lnTo>
                  <a:pt x="771522" y="0"/>
                </a:lnTo>
                <a:lnTo>
                  <a:pt x="771522" y="742064"/>
                </a:lnTo>
                <a:lnTo>
                  <a:pt x="0" y="7420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52121" y="5368865"/>
            <a:ext cx="650497" cy="774401"/>
          </a:xfrm>
          <a:custGeom>
            <a:avLst/>
            <a:gdLst/>
            <a:ahLst/>
            <a:cxnLst/>
            <a:rect l="l" t="t" r="r" b="b"/>
            <a:pathLst>
              <a:path w="650497" h="774401">
                <a:moveTo>
                  <a:pt x="0" y="0"/>
                </a:moveTo>
                <a:lnTo>
                  <a:pt x="650497" y="0"/>
                </a:lnTo>
                <a:lnTo>
                  <a:pt x="650497" y="774401"/>
                </a:lnTo>
                <a:lnTo>
                  <a:pt x="0" y="7744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01250" y="5445998"/>
            <a:ext cx="758127" cy="672665"/>
          </a:xfrm>
          <a:custGeom>
            <a:avLst/>
            <a:gdLst/>
            <a:ahLst/>
            <a:cxnLst/>
            <a:rect l="l" t="t" r="r" b="b"/>
            <a:pathLst>
              <a:path w="758127" h="672665">
                <a:moveTo>
                  <a:pt x="0" y="0"/>
                </a:moveTo>
                <a:lnTo>
                  <a:pt x="758127" y="0"/>
                </a:lnTo>
                <a:lnTo>
                  <a:pt x="758127" y="672666"/>
                </a:lnTo>
                <a:lnTo>
                  <a:pt x="0" y="672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09929" y="5421396"/>
            <a:ext cx="665047" cy="640863"/>
          </a:xfrm>
          <a:custGeom>
            <a:avLst/>
            <a:gdLst/>
            <a:ahLst/>
            <a:cxnLst/>
            <a:rect l="l" t="t" r="r" b="b"/>
            <a:pathLst>
              <a:path w="665047" h="640863">
                <a:moveTo>
                  <a:pt x="0" y="0"/>
                </a:moveTo>
                <a:lnTo>
                  <a:pt x="665047" y="0"/>
                </a:lnTo>
                <a:lnTo>
                  <a:pt x="665047" y="640863"/>
                </a:lnTo>
                <a:lnTo>
                  <a:pt x="0" y="64086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323032" y="2956026"/>
            <a:ext cx="974926" cy="921748"/>
          </a:xfrm>
          <a:custGeom>
            <a:avLst/>
            <a:gdLst/>
            <a:ahLst/>
            <a:cxnLst/>
            <a:rect l="l" t="t" r="r" b="b"/>
            <a:pathLst>
              <a:path w="974926" h="921748">
                <a:moveTo>
                  <a:pt x="0" y="0"/>
                </a:moveTo>
                <a:lnTo>
                  <a:pt x="974926" y="0"/>
                </a:lnTo>
                <a:lnTo>
                  <a:pt x="974926" y="921749"/>
                </a:lnTo>
                <a:lnTo>
                  <a:pt x="0" y="9217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164526" y="3089097"/>
            <a:ext cx="746819" cy="722377"/>
          </a:xfrm>
          <a:custGeom>
            <a:avLst/>
            <a:gdLst/>
            <a:ahLst/>
            <a:cxnLst/>
            <a:rect l="l" t="t" r="r" b="b"/>
            <a:pathLst>
              <a:path w="746819" h="722377">
                <a:moveTo>
                  <a:pt x="0" y="0"/>
                </a:moveTo>
                <a:lnTo>
                  <a:pt x="746819" y="0"/>
                </a:lnTo>
                <a:lnTo>
                  <a:pt x="746819" y="722377"/>
                </a:lnTo>
                <a:lnTo>
                  <a:pt x="0" y="72237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513541" y="8255981"/>
            <a:ext cx="856802" cy="827204"/>
          </a:xfrm>
          <a:custGeom>
            <a:avLst/>
            <a:gdLst/>
            <a:ahLst/>
            <a:cxnLst/>
            <a:rect l="l" t="t" r="r" b="b"/>
            <a:pathLst>
              <a:path w="856802" h="827204">
                <a:moveTo>
                  <a:pt x="0" y="0"/>
                </a:moveTo>
                <a:lnTo>
                  <a:pt x="856802" y="0"/>
                </a:lnTo>
                <a:lnTo>
                  <a:pt x="856802" y="827204"/>
                </a:lnTo>
                <a:lnTo>
                  <a:pt x="0" y="82720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580863" y="3069922"/>
            <a:ext cx="884649" cy="854089"/>
          </a:xfrm>
          <a:custGeom>
            <a:avLst/>
            <a:gdLst/>
            <a:ahLst/>
            <a:cxnLst/>
            <a:rect l="l" t="t" r="r" b="b"/>
            <a:pathLst>
              <a:path w="884649" h="854089">
                <a:moveTo>
                  <a:pt x="0" y="0"/>
                </a:moveTo>
                <a:lnTo>
                  <a:pt x="884649" y="0"/>
                </a:lnTo>
                <a:lnTo>
                  <a:pt x="884649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008522" y="5289177"/>
            <a:ext cx="884649" cy="854089"/>
          </a:xfrm>
          <a:custGeom>
            <a:avLst/>
            <a:gdLst/>
            <a:ahLst/>
            <a:cxnLst/>
            <a:rect l="l" t="t" r="r" b="b"/>
            <a:pathLst>
              <a:path w="884649" h="854089">
                <a:moveTo>
                  <a:pt x="0" y="0"/>
                </a:moveTo>
                <a:lnTo>
                  <a:pt x="884650" y="0"/>
                </a:lnTo>
                <a:lnTo>
                  <a:pt x="884650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51430" y="5421396"/>
            <a:ext cx="747700" cy="721870"/>
          </a:xfrm>
          <a:custGeom>
            <a:avLst/>
            <a:gdLst/>
            <a:ahLst/>
            <a:cxnLst/>
            <a:rect l="l" t="t" r="r" b="b"/>
            <a:pathLst>
              <a:path w="747700" h="721870">
                <a:moveTo>
                  <a:pt x="0" y="0"/>
                </a:moveTo>
                <a:lnTo>
                  <a:pt x="747700" y="0"/>
                </a:lnTo>
                <a:lnTo>
                  <a:pt x="747700" y="721870"/>
                </a:lnTo>
                <a:lnTo>
                  <a:pt x="0" y="72187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349682" y="5421396"/>
            <a:ext cx="882987" cy="854089"/>
          </a:xfrm>
          <a:custGeom>
            <a:avLst/>
            <a:gdLst/>
            <a:ahLst/>
            <a:cxnLst/>
            <a:rect l="l" t="t" r="r" b="b"/>
            <a:pathLst>
              <a:path w="882987" h="854089">
                <a:moveTo>
                  <a:pt x="0" y="0"/>
                </a:moveTo>
                <a:lnTo>
                  <a:pt x="882987" y="0"/>
                </a:lnTo>
                <a:lnTo>
                  <a:pt x="882987" y="854089"/>
                </a:lnTo>
                <a:lnTo>
                  <a:pt x="0" y="85408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796013" y="5395649"/>
            <a:ext cx="791335" cy="720834"/>
          </a:xfrm>
          <a:custGeom>
            <a:avLst/>
            <a:gdLst/>
            <a:ahLst/>
            <a:cxnLst/>
            <a:rect l="l" t="t" r="r" b="b"/>
            <a:pathLst>
              <a:path w="791335" h="720834">
                <a:moveTo>
                  <a:pt x="0" y="0"/>
                </a:moveTo>
                <a:lnTo>
                  <a:pt x="791334" y="0"/>
                </a:lnTo>
                <a:lnTo>
                  <a:pt x="791334" y="720833"/>
                </a:lnTo>
                <a:lnTo>
                  <a:pt x="0" y="72083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783727" y="6876102"/>
            <a:ext cx="755313" cy="756689"/>
          </a:xfrm>
          <a:custGeom>
            <a:avLst/>
            <a:gdLst/>
            <a:ahLst/>
            <a:cxnLst/>
            <a:rect l="l" t="t" r="r" b="b"/>
            <a:pathLst>
              <a:path w="755313" h="756689">
                <a:moveTo>
                  <a:pt x="0" y="0"/>
                </a:moveTo>
                <a:lnTo>
                  <a:pt x="755313" y="0"/>
                </a:lnTo>
                <a:lnTo>
                  <a:pt x="755313" y="756689"/>
                </a:lnTo>
                <a:lnTo>
                  <a:pt x="0" y="75668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463924" y="7116598"/>
            <a:ext cx="741528" cy="730742"/>
          </a:xfrm>
          <a:custGeom>
            <a:avLst/>
            <a:gdLst/>
            <a:ahLst/>
            <a:cxnLst/>
            <a:rect l="l" t="t" r="r" b="b"/>
            <a:pathLst>
              <a:path w="741528" h="730742">
                <a:moveTo>
                  <a:pt x="0" y="0"/>
                </a:moveTo>
                <a:lnTo>
                  <a:pt x="741528" y="0"/>
                </a:lnTo>
                <a:lnTo>
                  <a:pt x="74152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094477" y="4392668"/>
            <a:ext cx="847166" cy="847166"/>
          </a:xfrm>
          <a:custGeom>
            <a:avLst/>
            <a:gdLst/>
            <a:ahLst/>
            <a:cxnLst/>
            <a:rect l="l" t="t" r="r" b="b"/>
            <a:pathLst>
              <a:path w="847166" h="847166">
                <a:moveTo>
                  <a:pt x="0" y="0"/>
                </a:moveTo>
                <a:lnTo>
                  <a:pt x="847166" y="0"/>
                </a:lnTo>
                <a:lnTo>
                  <a:pt x="847166" y="847166"/>
                </a:lnTo>
                <a:lnTo>
                  <a:pt x="0" y="84716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129825" y="7011028"/>
            <a:ext cx="730742" cy="730742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xmlns="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668531" y="4337340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879006" y="7011028"/>
            <a:ext cx="855124" cy="730742"/>
          </a:xfrm>
          <a:custGeom>
            <a:avLst/>
            <a:gdLst/>
            <a:ahLst/>
            <a:cxnLst/>
            <a:rect l="l" t="t" r="r" b="b"/>
            <a:pathLst>
              <a:path w="855124" h="730742">
                <a:moveTo>
                  <a:pt x="0" y="0"/>
                </a:moveTo>
                <a:lnTo>
                  <a:pt x="855124" y="0"/>
                </a:lnTo>
                <a:lnTo>
                  <a:pt x="855124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xmlns="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5399318" y="4392668"/>
            <a:ext cx="674940" cy="730742"/>
          </a:xfrm>
          <a:custGeom>
            <a:avLst/>
            <a:gdLst/>
            <a:ahLst/>
            <a:cxnLst/>
            <a:rect l="l" t="t" r="r" b="b"/>
            <a:pathLst>
              <a:path w="674940" h="730742">
                <a:moveTo>
                  <a:pt x="0" y="0"/>
                </a:moveTo>
                <a:lnTo>
                  <a:pt x="674940" y="0"/>
                </a:lnTo>
                <a:lnTo>
                  <a:pt x="674940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245504" y="4392668"/>
            <a:ext cx="637739" cy="730742"/>
          </a:xfrm>
          <a:custGeom>
            <a:avLst/>
            <a:gdLst/>
            <a:ahLst/>
            <a:cxnLst/>
            <a:rect l="l" t="t" r="r" b="b"/>
            <a:pathLst>
              <a:path w="637739" h="730742">
                <a:moveTo>
                  <a:pt x="0" y="0"/>
                </a:moveTo>
                <a:lnTo>
                  <a:pt x="637739" y="0"/>
                </a:lnTo>
                <a:lnTo>
                  <a:pt x="63773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xmlns="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783404" y="7083506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xmlns="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631265" y="7116598"/>
            <a:ext cx="490262" cy="730742"/>
          </a:xfrm>
          <a:custGeom>
            <a:avLst/>
            <a:gdLst/>
            <a:ahLst/>
            <a:cxnLst/>
            <a:rect l="l" t="t" r="r" b="b"/>
            <a:pathLst>
              <a:path w="490262" h="730742">
                <a:moveTo>
                  <a:pt x="0" y="0"/>
                </a:moveTo>
                <a:lnTo>
                  <a:pt x="490262" y="0"/>
                </a:lnTo>
                <a:lnTo>
                  <a:pt x="49026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xmlns="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354128" y="8255981"/>
            <a:ext cx="758318" cy="730742"/>
          </a:xfrm>
          <a:custGeom>
            <a:avLst/>
            <a:gdLst/>
            <a:ahLst/>
            <a:cxnLst/>
            <a:rect l="l" t="t" r="r" b="b"/>
            <a:pathLst>
              <a:path w="758318" h="730742">
                <a:moveTo>
                  <a:pt x="0" y="0"/>
                </a:moveTo>
                <a:lnTo>
                  <a:pt x="758318" y="0"/>
                </a:lnTo>
                <a:lnTo>
                  <a:pt x="75831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267094" y="4282013"/>
            <a:ext cx="629767" cy="730742"/>
          </a:xfrm>
          <a:custGeom>
            <a:avLst/>
            <a:gdLst/>
            <a:ahLst/>
            <a:cxnLst/>
            <a:rect l="l" t="t" r="r" b="b"/>
            <a:pathLst>
              <a:path w="629767" h="730742">
                <a:moveTo>
                  <a:pt x="0" y="0"/>
                </a:moveTo>
                <a:lnTo>
                  <a:pt x="629767" y="0"/>
                </a:lnTo>
                <a:lnTo>
                  <a:pt x="629767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xmlns="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1438383" y="4282013"/>
            <a:ext cx="794285" cy="730742"/>
          </a:xfrm>
          <a:custGeom>
            <a:avLst/>
            <a:gdLst/>
            <a:ahLst/>
            <a:cxnLst/>
            <a:rect l="l" t="t" r="r" b="b"/>
            <a:pathLst>
              <a:path w="794285" h="730742">
                <a:moveTo>
                  <a:pt x="0" y="0"/>
                </a:moveTo>
                <a:lnTo>
                  <a:pt x="794286" y="0"/>
                </a:lnTo>
                <a:lnTo>
                  <a:pt x="794286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xmlns="" r:embed="rId6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725714" y="4392668"/>
            <a:ext cx="1033479" cy="620087"/>
          </a:xfrm>
          <a:custGeom>
            <a:avLst/>
            <a:gdLst/>
            <a:ahLst/>
            <a:cxnLst/>
            <a:rect l="l" t="t" r="r" b="b"/>
            <a:pathLst>
              <a:path w="1033479" h="620087">
                <a:moveTo>
                  <a:pt x="0" y="0"/>
                </a:moveTo>
                <a:lnTo>
                  <a:pt x="1033478" y="0"/>
                </a:lnTo>
                <a:lnTo>
                  <a:pt x="1033478" y="620087"/>
                </a:lnTo>
                <a:lnTo>
                  <a:pt x="0" y="620087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xmlns="" r:embed="rId6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796013" y="4282013"/>
            <a:ext cx="730742" cy="730742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xmlns="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141632" y="4282013"/>
            <a:ext cx="580608" cy="730742"/>
          </a:xfrm>
          <a:custGeom>
            <a:avLst/>
            <a:gdLst/>
            <a:ahLst/>
            <a:cxnLst/>
            <a:rect l="l" t="t" r="r" b="b"/>
            <a:pathLst>
              <a:path w="580608" h="730742">
                <a:moveTo>
                  <a:pt x="0" y="0"/>
                </a:moveTo>
                <a:lnTo>
                  <a:pt x="580608" y="0"/>
                </a:lnTo>
                <a:lnTo>
                  <a:pt x="58060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xmlns="" r:embed="rId6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354128" y="7116598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xmlns="" r:embed="rId7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531936" y="6889075"/>
            <a:ext cx="607181" cy="730742"/>
          </a:xfrm>
          <a:custGeom>
            <a:avLst/>
            <a:gdLst/>
            <a:ahLst/>
            <a:cxnLst/>
            <a:rect l="l" t="t" r="r" b="b"/>
            <a:pathLst>
              <a:path w="607181" h="730742">
                <a:moveTo>
                  <a:pt x="0" y="0"/>
                </a:moveTo>
                <a:lnTo>
                  <a:pt x="607180" y="0"/>
                </a:lnTo>
                <a:lnTo>
                  <a:pt x="607180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xmlns="" r:embed="rId7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037908" y="7011028"/>
            <a:ext cx="788056" cy="730742"/>
          </a:xfrm>
          <a:custGeom>
            <a:avLst/>
            <a:gdLst/>
            <a:ahLst/>
            <a:cxnLst/>
            <a:rect l="l" t="t" r="r" b="b"/>
            <a:pathLst>
              <a:path w="788056" h="730742">
                <a:moveTo>
                  <a:pt x="0" y="0"/>
                </a:moveTo>
                <a:lnTo>
                  <a:pt x="788056" y="0"/>
                </a:lnTo>
                <a:lnTo>
                  <a:pt x="788056" y="730743"/>
                </a:lnTo>
                <a:lnTo>
                  <a:pt x="0" y="73074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xmlns="" r:embed="rId7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5579909" y="8161679"/>
            <a:ext cx="988698" cy="950948"/>
          </a:xfrm>
          <a:custGeom>
            <a:avLst/>
            <a:gdLst/>
            <a:ahLst/>
            <a:cxnLst/>
            <a:rect l="l" t="t" r="r" b="b"/>
            <a:pathLst>
              <a:path w="988698" h="950948">
                <a:moveTo>
                  <a:pt x="0" y="0"/>
                </a:moveTo>
                <a:lnTo>
                  <a:pt x="988698" y="0"/>
                </a:lnTo>
                <a:lnTo>
                  <a:pt x="988698" y="950948"/>
                </a:lnTo>
                <a:lnTo>
                  <a:pt x="0" y="950948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xmlns="" r:embed="rId7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826331" y="8139065"/>
            <a:ext cx="932103" cy="944119"/>
          </a:xfrm>
          <a:custGeom>
            <a:avLst/>
            <a:gdLst/>
            <a:ahLst/>
            <a:cxnLst/>
            <a:rect l="l" t="t" r="r" b="b"/>
            <a:pathLst>
              <a:path w="932103" h="944119">
                <a:moveTo>
                  <a:pt x="0" y="0"/>
                </a:moveTo>
                <a:lnTo>
                  <a:pt x="932103" y="0"/>
                </a:lnTo>
                <a:lnTo>
                  <a:pt x="932103" y="944120"/>
                </a:lnTo>
                <a:lnTo>
                  <a:pt x="0" y="944120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xmlns="" r:embed="rId7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8073958" y="8198663"/>
            <a:ext cx="856276" cy="845378"/>
          </a:xfrm>
          <a:custGeom>
            <a:avLst/>
            <a:gdLst/>
            <a:ahLst/>
            <a:cxnLst/>
            <a:rect l="l" t="t" r="r" b="b"/>
            <a:pathLst>
              <a:path w="856276" h="845378">
                <a:moveTo>
                  <a:pt x="0" y="0"/>
                </a:moveTo>
                <a:lnTo>
                  <a:pt x="856277" y="0"/>
                </a:lnTo>
                <a:lnTo>
                  <a:pt x="856277" y="845378"/>
                </a:lnTo>
                <a:lnTo>
                  <a:pt x="0" y="845378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xmlns="" r:embed="rId81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9090672" y="8108253"/>
            <a:ext cx="750693" cy="878470"/>
          </a:xfrm>
          <a:custGeom>
            <a:avLst/>
            <a:gdLst/>
            <a:ahLst/>
            <a:cxnLst/>
            <a:rect l="l" t="t" r="r" b="b"/>
            <a:pathLst>
              <a:path w="750693" h="878470">
                <a:moveTo>
                  <a:pt x="0" y="0"/>
                </a:moveTo>
                <a:lnTo>
                  <a:pt x="750693" y="0"/>
                </a:lnTo>
                <a:lnTo>
                  <a:pt x="75069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xmlns="" r:embed="rId8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2796013" y="7989042"/>
            <a:ext cx="913343" cy="878470"/>
          </a:xfrm>
          <a:custGeom>
            <a:avLst/>
            <a:gdLst/>
            <a:ahLst/>
            <a:cxnLst/>
            <a:rect l="l" t="t" r="r" b="b"/>
            <a:pathLst>
              <a:path w="913343" h="878470">
                <a:moveTo>
                  <a:pt x="0" y="0"/>
                </a:moveTo>
                <a:lnTo>
                  <a:pt x="913343" y="0"/>
                </a:lnTo>
                <a:lnTo>
                  <a:pt x="913343" y="878470"/>
                </a:lnTo>
                <a:lnTo>
                  <a:pt x="0" y="878470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xmlns="" r:embed="rId85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1438383" y="8081197"/>
            <a:ext cx="882477" cy="905526"/>
          </a:xfrm>
          <a:custGeom>
            <a:avLst/>
            <a:gdLst/>
            <a:ahLst/>
            <a:cxnLst/>
            <a:rect l="l" t="t" r="r" b="b"/>
            <a:pathLst>
              <a:path w="882477" h="905526">
                <a:moveTo>
                  <a:pt x="0" y="0"/>
                </a:moveTo>
                <a:lnTo>
                  <a:pt x="882477" y="0"/>
                </a:lnTo>
                <a:lnTo>
                  <a:pt x="882477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xmlns="" r:embed="rId87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0035585" y="8198663"/>
            <a:ext cx="835494" cy="835494"/>
          </a:xfrm>
          <a:custGeom>
            <a:avLst/>
            <a:gdLst/>
            <a:ahLst/>
            <a:cxnLst/>
            <a:rect l="l" t="t" r="r" b="b"/>
            <a:pathLst>
              <a:path w="835494" h="835494">
                <a:moveTo>
                  <a:pt x="0" y="0"/>
                </a:moveTo>
                <a:lnTo>
                  <a:pt x="835495" y="0"/>
                </a:lnTo>
                <a:lnTo>
                  <a:pt x="835495" y="835495"/>
                </a:lnTo>
                <a:lnTo>
                  <a:pt x="0" y="835495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xmlns="" r:embed="rId89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3871969" y="3193269"/>
            <a:ext cx="749829" cy="730742"/>
          </a:xfrm>
          <a:custGeom>
            <a:avLst/>
            <a:gdLst/>
            <a:ahLst/>
            <a:cxnLst/>
            <a:rect l="l" t="t" r="r" b="b"/>
            <a:pathLst>
              <a:path w="749829" h="730742">
                <a:moveTo>
                  <a:pt x="0" y="0"/>
                </a:moveTo>
                <a:lnTo>
                  <a:pt x="749829" y="0"/>
                </a:lnTo>
                <a:lnTo>
                  <a:pt x="749829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3834344" y="4262810"/>
            <a:ext cx="858333" cy="805272"/>
          </a:xfrm>
          <a:custGeom>
            <a:avLst/>
            <a:gdLst/>
            <a:ahLst/>
            <a:cxnLst/>
            <a:rect l="l" t="t" r="r" b="b"/>
            <a:pathLst>
              <a:path w="858333" h="805272">
                <a:moveTo>
                  <a:pt x="0" y="0"/>
                </a:moveTo>
                <a:lnTo>
                  <a:pt x="858333" y="0"/>
                </a:lnTo>
                <a:lnTo>
                  <a:pt x="858333" y="805273"/>
                </a:lnTo>
                <a:lnTo>
                  <a:pt x="0" y="805273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xmlns="" r:embed="rId91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4037745" y="5339670"/>
            <a:ext cx="683787" cy="803596"/>
          </a:xfrm>
          <a:custGeom>
            <a:avLst/>
            <a:gdLst/>
            <a:ahLst/>
            <a:cxnLst/>
            <a:rect l="l" t="t" r="r" b="b"/>
            <a:pathLst>
              <a:path w="683787" h="803596">
                <a:moveTo>
                  <a:pt x="0" y="0"/>
                </a:moveTo>
                <a:lnTo>
                  <a:pt x="683787" y="0"/>
                </a:lnTo>
                <a:lnTo>
                  <a:pt x="683787" y="803596"/>
                </a:lnTo>
                <a:lnTo>
                  <a:pt x="0" y="803596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xmlns="" r:embed="rId93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4037745" y="6876102"/>
            <a:ext cx="730742" cy="730742"/>
          </a:xfrm>
          <a:custGeom>
            <a:avLst/>
            <a:gdLst/>
            <a:ahLst/>
            <a:cxnLst/>
            <a:rect l="l" t="t" r="r" b="b"/>
            <a:pathLst>
              <a:path w="730742" h="730742">
                <a:moveTo>
                  <a:pt x="0" y="0"/>
                </a:moveTo>
                <a:lnTo>
                  <a:pt x="730742" y="0"/>
                </a:lnTo>
                <a:lnTo>
                  <a:pt x="730742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xmlns="" r:embed="rId67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3964691" y="7989042"/>
            <a:ext cx="756841" cy="803596"/>
          </a:xfrm>
          <a:custGeom>
            <a:avLst/>
            <a:gdLst/>
            <a:ahLst/>
            <a:cxnLst/>
            <a:rect l="l" t="t" r="r" b="b"/>
            <a:pathLst>
              <a:path w="756841" h="803596">
                <a:moveTo>
                  <a:pt x="0" y="0"/>
                </a:moveTo>
                <a:lnTo>
                  <a:pt x="756841" y="0"/>
                </a:lnTo>
                <a:lnTo>
                  <a:pt x="756841" y="803596"/>
                </a:lnTo>
                <a:lnTo>
                  <a:pt x="0" y="803596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xmlns="" r:embed="rId95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9019023" y="2926160"/>
            <a:ext cx="893991" cy="981428"/>
          </a:xfrm>
          <a:custGeom>
            <a:avLst/>
            <a:gdLst/>
            <a:ahLst/>
            <a:cxnLst/>
            <a:rect l="l" t="t" r="r" b="b"/>
            <a:pathLst>
              <a:path w="893991" h="981428">
                <a:moveTo>
                  <a:pt x="0" y="0"/>
                </a:moveTo>
                <a:lnTo>
                  <a:pt x="893991" y="0"/>
                </a:lnTo>
                <a:lnTo>
                  <a:pt x="893991" y="981428"/>
                </a:lnTo>
                <a:lnTo>
                  <a:pt x="0" y="981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xmlns="" r:embed="rId97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3919280" y="1626663"/>
            <a:ext cx="10450651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 b="1">
                <a:solidFill>
                  <a:srgbClr val="145DA0"/>
                </a:solidFill>
                <a:latin typeface="Now Bold"/>
                <a:ea typeface="Now Bold"/>
                <a:cs typeface="Now Bold"/>
                <a:sym typeface="Now Bold"/>
              </a:rPr>
              <a:t>RESOURCE PAGE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72915" y="1028700"/>
            <a:ext cx="8437330" cy="244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INTRODUCTION</a:t>
            </a:r>
          </a:p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endParaRPr lang="en-US" sz="8020" b="1">
              <a:solidFill>
                <a:srgbClr val="56AE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47044" y="2927050"/>
            <a:ext cx="655270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Introduce our anonymization strategies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91295" y="5224746"/>
            <a:ext cx="655270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Explain our adherence to ethical principles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3695" y="7518366"/>
            <a:ext cx="6552705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Showcase our compliance with regulatory standards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930587" y="5969316"/>
            <a:ext cx="4026849" cy="348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"We aim to position ourselves as a trusted partner in the tech industry by delivering secure and innovative software solutions, focusing on protecting sensitive information and enabling organizations to unlock the full potential of their data."</a:t>
            </a:r>
          </a:p>
        </p:txBody>
      </p:sp>
      <p:sp>
        <p:nvSpPr>
          <p:cNvPr id="4" name="Freeform 4"/>
          <p:cNvSpPr/>
          <p:nvPr/>
        </p:nvSpPr>
        <p:spPr>
          <a:xfrm>
            <a:off x="9288262" y="3838895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98148" y="3849337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3524195" y="2017041"/>
            <a:ext cx="6977998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ABOUT 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83309" y="5969316"/>
            <a:ext cx="4026849" cy="348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"Our company offers cutting-edge solutions in data security and develops tailored data science projects to empower businesses with actionable insights while ensuring their data remains safe and compliant with the highest standards."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83309" y="5319373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PROPOSAL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93540" y="5319373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BUSINESS PLAN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557312" y="4699474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7"/>
                </a:lnTo>
                <a:lnTo>
                  <a:pt x="0" y="1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557312" y="6363602"/>
            <a:ext cx="1280605" cy="973260"/>
          </a:xfrm>
          <a:custGeom>
            <a:avLst/>
            <a:gdLst/>
            <a:ahLst/>
            <a:cxnLst/>
            <a:rect l="l" t="t" r="r" b="b"/>
            <a:pathLst>
              <a:path w="1280605" h="973260">
                <a:moveTo>
                  <a:pt x="0" y="0"/>
                </a:moveTo>
                <a:lnTo>
                  <a:pt x="1280605" y="0"/>
                </a:lnTo>
                <a:lnTo>
                  <a:pt x="1280605" y="973260"/>
                </a:lnTo>
                <a:lnTo>
                  <a:pt x="0" y="973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34923" y="7852312"/>
            <a:ext cx="1525382" cy="1240575"/>
          </a:xfrm>
          <a:custGeom>
            <a:avLst/>
            <a:gdLst/>
            <a:ahLst/>
            <a:cxnLst/>
            <a:rect l="l" t="t" r="r" b="b"/>
            <a:pathLst>
              <a:path w="1525382" h="1240575">
                <a:moveTo>
                  <a:pt x="0" y="0"/>
                </a:moveTo>
                <a:lnTo>
                  <a:pt x="1525383" y="0"/>
                </a:lnTo>
                <a:lnTo>
                  <a:pt x="1525383" y="1240575"/>
                </a:lnTo>
                <a:lnTo>
                  <a:pt x="0" y="1240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582" y="2884820"/>
            <a:ext cx="1187335" cy="1187335"/>
          </a:xfrm>
          <a:custGeom>
            <a:avLst/>
            <a:gdLst/>
            <a:ahLst/>
            <a:cxnLst/>
            <a:rect l="l" t="t" r="r" b="b"/>
            <a:pathLst>
              <a:path w="1187335" h="1187335">
                <a:moveTo>
                  <a:pt x="0" y="0"/>
                </a:moveTo>
                <a:lnTo>
                  <a:pt x="1187335" y="0"/>
                </a:lnTo>
                <a:lnTo>
                  <a:pt x="1187335" y="1187336"/>
                </a:lnTo>
                <a:lnTo>
                  <a:pt x="0" y="118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33666" y="493208"/>
            <a:ext cx="10319963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626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 ANONYMIZATION AND DATA ETHICS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3666" y="440837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33666" y="555679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33666" y="6702799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96623" y="2693483"/>
            <a:ext cx="8678831" cy="86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Principles of Fairness, Privacy, Transparency, and Accountability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491320" y="4489911"/>
            <a:ext cx="6345242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19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introduce our data anonymization strategies and ethical principles.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491320" y="5625126"/>
            <a:ext cx="6345242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19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explain our approaches to ensuring regulatory compliance.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91320" y="6762432"/>
            <a:ext cx="6345242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3610" lvl="1" indent="-206805" algn="l">
              <a:lnSpc>
                <a:spcPts val="2643"/>
              </a:lnSpc>
              <a:spcBef>
                <a:spcPct val="0"/>
              </a:spcBef>
              <a:buFont typeface="Arial"/>
              <a:buChar char="•"/>
            </a:pPr>
            <a:r>
              <a:rPr lang="en-US" sz="19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19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demonstrate our commitment to ethical standards in data science.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AutoShape 24"/>
          <p:cNvSpPr/>
          <p:nvPr/>
        </p:nvSpPr>
        <p:spPr>
          <a:xfrm flipH="1" flipV="1">
            <a:off x="2750911" y="5498629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H="1" flipV="1">
            <a:off x="2687955" y="6633844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H="1" flipV="1">
            <a:off x="2687955" y="7771150"/>
            <a:ext cx="586120" cy="0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72600"/>
            <a:ext cx="8245699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7"/>
              </a:lnSpc>
            </a:pPr>
            <a:r>
              <a:rPr lang="en-US" sz="4739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WHAT IS DATA ANONYMIZATION?</a:t>
            </a:r>
          </a:p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endParaRPr lang="en-US" sz="4739" b="1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87544" y="4007019"/>
            <a:ext cx="5840843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What is Anonymization?</a:t>
            </a:r>
          </a:p>
        </p:txBody>
      </p:sp>
      <p:sp>
        <p:nvSpPr>
          <p:cNvPr id="8" name="AutoShape 8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692690" y="4797418"/>
            <a:ext cx="6902620" cy="232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9" lvl="1" indent="-239189" algn="ctr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 process of removing or altering personally identifiable information (PII).</a:t>
            </a:r>
          </a:p>
          <a:p>
            <a:pPr marL="478379" lvl="1" indent="-239189" algn="ctr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Goal: Keep data useful while protecting individuals’ identities.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718405" y="6761614"/>
            <a:ext cx="713827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Why is it Necessary?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692690" y="7640919"/>
            <a:ext cx="6902620" cy="154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379" lvl="1" indent="-239189" algn="ctr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ompliance with regulations such as GDPR and HIPAA.</a:t>
            </a:r>
          </a:p>
          <a:p>
            <a:pPr marL="478379" lvl="1" indent="-239189" algn="ctr">
              <a:lnSpc>
                <a:spcPts val="3057"/>
              </a:lnSpc>
              <a:spcBef>
                <a:spcPct val="0"/>
              </a:spcBef>
              <a:buFont typeface="Arial"/>
              <a:buChar char="•"/>
            </a:pPr>
            <a:r>
              <a:rPr lang="en-US" sz="2215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Prevention of privacy breaches.</a:t>
            </a:r>
          </a:p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endParaRPr lang="en-US" sz="2215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286157" y="0"/>
            <a:ext cx="15430157" cy="10545890"/>
            <a:chOff x="0" y="0"/>
            <a:chExt cx="5508856" cy="376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r="-125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665724" y="2275452"/>
            <a:ext cx="9163871" cy="299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z="65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ANONYMIZATION TECHNIQUES</a:t>
            </a:r>
          </a:p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endParaRPr lang="en-US" sz="6570" b="1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87351" y="4295764"/>
            <a:ext cx="9876790" cy="464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5"/>
              </a:lnSpc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Techniques and Tools for Anonymization</a:t>
            </a:r>
          </a:p>
          <a:p>
            <a:pPr algn="ctr">
              <a:lnSpc>
                <a:spcPts val="2885"/>
              </a:lnSpc>
            </a:pPr>
            <a:endParaRPr lang="en-US" sz="2090" spc="204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1415" lvl="1" indent="-225707" algn="ctr">
              <a:lnSpc>
                <a:spcPts val="2885"/>
              </a:lnSpc>
              <a:buFont typeface="Arial"/>
              <a:buChar char="•"/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Methods:</a:t>
            </a:r>
          </a:p>
          <a:p>
            <a:pPr marL="902829" lvl="2" indent="-300943" algn="ctr">
              <a:lnSpc>
                <a:spcPts val="2885"/>
              </a:lnSpc>
              <a:buFont typeface="Arial"/>
              <a:buChar char="⚬"/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Generalization: Reducing details (e.g., Age → Age Group).</a:t>
            </a:r>
          </a:p>
          <a:p>
            <a:pPr marL="902829" lvl="2" indent="-300943" algn="ctr">
              <a:lnSpc>
                <a:spcPts val="2885"/>
              </a:lnSpc>
              <a:buFont typeface="Arial"/>
              <a:buChar char="⚬"/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Randomization: Adding noise to data.</a:t>
            </a:r>
          </a:p>
          <a:p>
            <a:pPr marL="902829" lvl="2" indent="-300943" algn="ctr">
              <a:lnSpc>
                <a:spcPts val="2885"/>
              </a:lnSpc>
              <a:buFont typeface="Arial"/>
              <a:buChar char="⚬"/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Data Segmentation: Creating small subgroups.</a:t>
            </a:r>
          </a:p>
          <a:p>
            <a:pPr marL="451415" lvl="1" indent="-225707" algn="ctr">
              <a:lnSpc>
                <a:spcPts val="2885"/>
              </a:lnSpc>
              <a:buFont typeface="Arial"/>
              <a:buChar char="•"/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Models:</a:t>
            </a:r>
          </a:p>
          <a:p>
            <a:pPr marL="902829" lvl="2" indent="-300943" algn="ctr">
              <a:lnSpc>
                <a:spcPts val="2885"/>
              </a:lnSpc>
              <a:buFont typeface="Arial"/>
              <a:buChar char="⚬"/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K-anonymity: At least K individuals share the same data attributes.</a:t>
            </a:r>
          </a:p>
          <a:p>
            <a:pPr marL="902829" lvl="2" indent="-300943" algn="ctr">
              <a:lnSpc>
                <a:spcPts val="2885"/>
              </a:lnSpc>
              <a:buFont typeface="Arial"/>
              <a:buChar char="⚬"/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L-diversity and T-closeness models.</a:t>
            </a:r>
          </a:p>
          <a:p>
            <a:pPr marL="451415" lvl="1" indent="-225707" algn="ctr">
              <a:lnSpc>
                <a:spcPts val="2885"/>
              </a:lnSpc>
              <a:buFont typeface="Arial"/>
              <a:buChar char="•"/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Tools:</a:t>
            </a:r>
          </a:p>
          <a:p>
            <a:pPr marL="902829" lvl="2" indent="-300943" algn="ctr">
              <a:lnSpc>
                <a:spcPts val="2885"/>
              </a:lnSpc>
              <a:buFont typeface="Arial"/>
              <a:buChar char="⚬"/>
            </a:pPr>
            <a:r>
              <a:rPr lang="en-US" sz="2090" spc="204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Python libraries: ARX, Faker, Pandas.</a:t>
            </a:r>
          </a:p>
          <a:p>
            <a:pPr algn="ctr">
              <a:lnSpc>
                <a:spcPts val="2471"/>
              </a:lnSpc>
            </a:pPr>
            <a:endParaRPr lang="en-US" sz="2090" spc="204">
              <a:solidFill>
                <a:srgbClr val="F5FFF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2622339" y="7919689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3367400" y="-2798190"/>
            <a:ext cx="6452848" cy="5596379"/>
          </a:xfrm>
          <a:custGeom>
            <a:avLst/>
            <a:gdLst/>
            <a:ahLst/>
            <a:cxnLst/>
            <a:rect l="l" t="t" r="r" b="b"/>
            <a:pathLst>
              <a:path w="6452848" h="5596379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46406" y="540523"/>
            <a:ext cx="879643" cy="1273167"/>
          </a:xfrm>
          <a:custGeom>
            <a:avLst/>
            <a:gdLst/>
            <a:ahLst/>
            <a:cxnLst/>
            <a:rect l="l" t="t" r="r" b="b"/>
            <a:pathLst>
              <a:path w="879643" h="1273167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2054991" y="1019175"/>
            <a:ext cx="1587170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2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TACKLING THE ISSUE </a:t>
            </a:r>
          </a:p>
          <a:p>
            <a:pPr algn="ctr">
              <a:lnSpc>
                <a:spcPts val="6324"/>
              </a:lnSpc>
            </a:pPr>
            <a:r>
              <a:rPr lang="en-US" sz="527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OF RE-IDENTIFICATION</a:t>
            </a:r>
          </a:p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endParaRPr lang="en-US" sz="5270" b="1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48786" y="3273028"/>
            <a:ext cx="8696117" cy="216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ow Do We Address Potential Re-Identification Risks?</a:t>
            </a:r>
          </a:p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Subtitles:</a:t>
            </a:r>
          </a:p>
          <a:p>
            <a:pPr marL="446775" lvl="1" indent="-223388" algn="l">
              <a:lnSpc>
                <a:spcPts val="2855"/>
              </a:lnSpc>
              <a:spcBef>
                <a:spcPct val="0"/>
              </a:spcBef>
              <a:buFont typeface="Arial"/>
              <a:buChar char="•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Challenge:</a:t>
            </a:r>
          </a:p>
          <a:p>
            <a:pPr marL="893551" lvl="2" indent="-297850" algn="l">
              <a:lnSpc>
                <a:spcPts val="2855"/>
              </a:lnSpc>
              <a:spcBef>
                <a:spcPct val="0"/>
              </a:spcBef>
              <a:buFont typeface="Arial"/>
              <a:buChar char="⚬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risk of re-identifying individuals in anonymized data.</a:t>
            </a:r>
          </a:p>
          <a:p>
            <a:pPr marL="893551" lvl="2" indent="-297850" algn="l">
              <a:lnSpc>
                <a:spcPts val="2855"/>
              </a:lnSpc>
              <a:spcBef>
                <a:spcPct val="0"/>
              </a:spcBef>
              <a:buFont typeface="Arial"/>
              <a:buChar char="⚬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Possibility of identification through external data linkage.</a:t>
            </a:r>
          </a:p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endParaRPr lang="en-US" sz="206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48786" y="5650102"/>
            <a:ext cx="8055917" cy="216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6775" lvl="1" indent="-223388" algn="l">
              <a:lnSpc>
                <a:spcPts val="2855"/>
              </a:lnSpc>
              <a:spcBef>
                <a:spcPct val="0"/>
              </a:spcBef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Soluti</a:t>
            </a: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ons:</a:t>
            </a:r>
          </a:p>
          <a:p>
            <a:pPr marL="893551" lvl="2" indent="-297850" algn="l">
              <a:lnSpc>
                <a:spcPts val="2855"/>
              </a:lnSpc>
              <a:spcBef>
                <a:spcPct val="0"/>
              </a:spcBef>
              <a:buFont typeface="Arial"/>
              <a:buChar char="⚬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Differential Privacy: Adding noise to protect identifiable attributes.</a:t>
            </a:r>
          </a:p>
          <a:p>
            <a:pPr marL="893551" lvl="2" indent="-297850" algn="l">
              <a:lnSpc>
                <a:spcPts val="2855"/>
              </a:lnSpc>
              <a:spcBef>
                <a:spcPct val="0"/>
              </a:spcBef>
              <a:buFont typeface="Arial"/>
              <a:buChar char="⚬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Minimal Data Principle: Sharing only necessary data.</a:t>
            </a:r>
          </a:p>
          <a:p>
            <a:pPr marL="893551" lvl="2" indent="-297850" algn="l">
              <a:lnSpc>
                <a:spcPts val="2855"/>
              </a:lnSpc>
              <a:spcBef>
                <a:spcPct val="0"/>
              </a:spcBef>
              <a:buFont typeface="Arial"/>
              <a:buChar char="⚬"/>
            </a:pPr>
            <a:r>
              <a:rPr lang="en-US" sz="2069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Access controls and monitoring.</a:t>
            </a:r>
          </a:p>
          <a:p>
            <a:pPr marL="0" lvl="0" indent="0" algn="l">
              <a:lnSpc>
                <a:spcPts val="2855"/>
              </a:lnSpc>
              <a:spcBef>
                <a:spcPct val="0"/>
              </a:spcBef>
            </a:pPr>
            <a:endParaRPr lang="en-US" sz="2069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97011" y="1869489"/>
            <a:ext cx="9879016" cy="146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sz="4766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FAIRNESS PRINCIPLE</a:t>
            </a:r>
          </a:p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endParaRPr lang="en-US" sz="4766" b="1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30047" y="2933916"/>
            <a:ext cx="7250578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Fairness: Preventing Biases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7387" y="3562737"/>
            <a:ext cx="6015843" cy="197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921" lvl="1" indent="-208461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Why</a:t>
            </a:r>
            <a:r>
              <a:rPr lang="en-US" sz="193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Fairness Matters:</a:t>
            </a:r>
          </a:p>
          <a:p>
            <a:pPr marL="833842" lvl="2" indent="-277947" algn="l">
              <a:lnSpc>
                <a:spcPts val="2664"/>
              </a:lnSpc>
              <a:spcBef>
                <a:spcPct val="0"/>
              </a:spcBef>
              <a:buFont typeface="Arial"/>
              <a:buChar char="⚬"/>
            </a:pPr>
            <a:r>
              <a:rPr lang="en-US" sz="193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Ensuring data and models produce equitable outcomes for all groups.</a:t>
            </a:r>
          </a:p>
          <a:p>
            <a:pPr marL="833842" lvl="2" indent="-277947" algn="l">
              <a:lnSpc>
                <a:spcPts val="2664"/>
              </a:lnSpc>
              <a:spcBef>
                <a:spcPct val="0"/>
              </a:spcBef>
              <a:buFont typeface="Arial"/>
              <a:buChar char="⚬"/>
            </a:pPr>
            <a:r>
              <a:rPr lang="en-US" sz="193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impact of biases on company reputation and decision accuracy.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31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725261" y="345396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520658" y="5182483"/>
            <a:ext cx="1142373" cy="11423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847387" y="5739511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3274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Value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7387" y="6523187"/>
            <a:ext cx="6015843" cy="164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6921" lvl="1" indent="-208461" algn="l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-US" sz="193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ow We Ensure Fairness:</a:t>
            </a:r>
          </a:p>
          <a:p>
            <a:pPr marL="833842" lvl="2" indent="-277947" algn="l">
              <a:lnSpc>
                <a:spcPts val="2664"/>
              </a:lnSpc>
              <a:spcBef>
                <a:spcPct val="0"/>
              </a:spcBef>
              <a:buFont typeface="Arial"/>
              <a:buChar char="⚬"/>
            </a:pPr>
            <a:r>
              <a:rPr lang="en-US" sz="193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Inclusivity in data collection.</a:t>
            </a:r>
          </a:p>
          <a:p>
            <a:pPr marL="833842" lvl="2" indent="-277947" algn="l">
              <a:lnSpc>
                <a:spcPts val="2664"/>
              </a:lnSpc>
              <a:spcBef>
                <a:spcPct val="0"/>
              </a:spcBef>
              <a:buFont typeface="Arial"/>
              <a:buChar char="⚬"/>
            </a:pPr>
            <a:r>
              <a:rPr lang="en-US" sz="1931" u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Comparing model performance across different groups.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31" u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5799040" y="5431446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169" y="1423118"/>
            <a:ext cx="8073135" cy="294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11"/>
              </a:lnSpc>
            </a:pPr>
            <a:r>
              <a:rPr lang="en-US" sz="6426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Privacy and Security Principle</a:t>
            </a:r>
          </a:p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endParaRPr lang="en-US" sz="6426" b="1">
              <a:solidFill>
                <a:srgbClr val="56AE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975317" y="-2198044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739304" y="416690"/>
            <a:ext cx="9120246" cy="9453620"/>
            <a:chOff x="0" y="0"/>
            <a:chExt cx="3461888" cy="35884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61888" cy="3588431"/>
            </a:xfrm>
            <a:custGeom>
              <a:avLst/>
              <a:gdLst/>
              <a:ahLst/>
              <a:cxnLst/>
              <a:rect l="l" t="t" r="r" b="b"/>
              <a:pathLst>
                <a:path w="3461888" h="3588431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4" y="298359"/>
            <a:ext cx="9781054" cy="969028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6169" y="3443713"/>
            <a:ext cx="6259121" cy="513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394" lvl="1" indent="-267697" algn="l">
              <a:lnSpc>
                <a:spcPts val="3422"/>
              </a:lnSpc>
              <a:buFont typeface="Arial"/>
              <a:buChar char="•"/>
            </a:pPr>
            <a:r>
              <a:rPr lang="en-US" sz="24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Privacy and Security: Safeguarding Data</a:t>
            </a:r>
          </a:p>
          <a:p>
            <a:pPr algn="l">
              <a:lnSpc>
                <a:spcPts val="3422"/>
              </a:lnSpc>
            </a:pPr>
            <a:endParaRPr lang="en-US" sz="24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5394" lvl="1" indent="-267697" algn="l">
              <a:lnSpc>
                <a:spcPts val="3422"/>
              </a:lnSpc>
              <a:buFont typeface="Arial"/>
              <a:buChar char="•"/>
            </a:pPr>
            <a:r>
              <a:rPr lang="en-US" sz="24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Privacy:</a:t>
            </a:r>
          </a:p>
          <a:p>
            <a:pPr marL="535394" lvl="1" indent="-267697" algn="l">
              <a:lnSpc>
                <a:spcPts val="3422"/>
              </a:lnSpc>
              <a:buFont typeface="Arial"/>
              <a:buChar char="•"/>
            </a:pPr>
            <a:r>
              <a:rPr lang="en-US" sz="24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Data access policies and minimal data sharing.</a:t>
            </a:r>
          </a:p>
          <a:p>
            <a:pPr algn="l">
              <a:lnSpc>
                <a:spcPts val="3422"/>
              </a:lnSpc>
            </a:pPr>
            <a:endParaRPr lang="en-US" sz="24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5394" lvl="1" indent="-267697" algn="l">
              <a:lnSpc>
                <a:spcPts val="3422"/>
              </a:lnSpc>
              <a:buFont typeface="Arial"/>
              <a:buChar char="•"/>
            </a:pPr>
            <a:r>
              <a:rPr lang="en-US" sz="24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Security:</a:t>
            </a:r>
          </a:p>
          <a:p>
            <a:pPr marL="535394" lvl="1" indent="-267697" algn="l">
              <a:lnSpc>
                <a:spcPts val="3422"/>
              </a:lnSpc>
              <a:buFont typeface="Arial"/>
              <a:buChar char="•"/>
            </a:pPr>
            <a:r>
              <a:rPr lang="en-US" sz="24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Encryption and monitoring systems.</a:t>
            </a:r>
          </a:p>
          <a:p>
            <a:pPr marL="535394" lvl="1" indent="-267697" algn="l">
              <a:lnSpc>
                <a:spcPts val="3422"/>
              </a:lnSpc>
              <a:buFont typeface="Arial"/>
              <a:buChar char="•"/>
            </a:pPr>
            <a:r>
              <a:rPr lang="en-US" sz="24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Application of Differential Privacy techniques.</a:t>
            </a:r>
          </a:p>
          <a:p>
            <a:pPr algn="l">
              <a:lnSpc>
                <a:spcPts val="3422"/>
              </a:lnSpc>
            </a:pPr>
            <a:endParaRPr lang="en-US" sz="247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892467" y="8377832"/>
            <a:ext cx="4337366" cy="4337366"/>
          </a:xfrm>
          <a:custGeom>
            <a:avLst/>
            <a:gdLst/>
            <a:ahLst/>
            <a:cxnLst/>
            <a:rect l="l" t="t" r="r" b="b"/>
            <a:pathLst>
              <a:path w="4337366" h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527</Words>
  <Application>Microsoft Office PowerPoint</Application>
  <PresentationFormat>Custom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Now Bold</vt:lpstr>
      <vt:lpstr>DM Sans</vt:lpstr>
      <vt:lpstr>Calibri</vt:lpstr>
      <vt:lpstr>DM Sans Bold</vt:lpstr>
      <vt:lpstr>DM Sans Italics</vt:lpstr>
      <vt:lpstr>Asap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cp:lastModifiedBy>Emine Cansu TÜRKKAN</cp:lastModifiedBy>
  <cp:revision>2</cp:revision>
  <dcterms:created xsi:type="dcterms:W3CDTF">2006-08-16T00:00:00Z</dcterms:created>
  <dcterms:modified xsi:type="dcterms:W3CDTF">2024-11-27T22:22:28Z</dcterms:modified>
  <dc:identifier>DAGXtO9zGj8</dc:identifier>
</cp:coreProperties>
</file>